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87" r:id="rId4"/>
    <p:sldId id="293" r:id="rId5"/>
    <p:sldId id="258" r:id="rId6"/>
    <p:sldId id="260" r:id="rId7"/>
    <p:sldId id="294" r:id="rId8"/>
    <p:sldId id="295" r:id="rId9"/>
    <p:sldId id="289" r:id="rId10"/>
    <p:sldId id="296" r:id="rId11"/>
    <p:sldId id="288" r:id="rId12"/>
    <p:sldId id="270" r:id="rId13"/>
    <p:sldId id="271" r:id="rId14"/>
    <p:sldId id="257" r:id="rId15"/>
    <p:sldId id="26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4F5ACC-2860-4E4B-BD7C-36D612FAE7A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24C87-3287-4C31-BA54-F04573D4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6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FA446D-D79E-494C-AD38-7807B2ECEAF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835141-84CA-4815-997E-6624D1D9C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35141-84CA-4815-997E-6624D1D9C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F61AD73-9440-4C33-9E20-6F4CEA2827D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EF7019-EB0C-4607-9325-F6BF4B920E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Marter@elpasoc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El Paso County Department of Public Works</a:t>
            </a:r>
          </a:p>
          <a:p>
            <a:pPr algn="l"/>
            <a:r>
              <a:rPr lang="en-US" sz="2400" dirty="0"/>
              <a:t>3275 Akers Drive</a:t>
            </a:r>
          </a:p>
          <a:p>
            <a:pPr algn="l"/>
            <a:r>
              <a:rPr lang="en-US" sz="2400" dirty="0"/>
              <a:t>Colorado Springs, CO 80922</a:t>
            </a:r>
          </a:p>
          <a:p>
            <a:pPr algn="l"/>
            <a:r>
              <a:rPr lang="en-US" sz="2400" dirty="0"/>
              <a:t>719-520-6460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671"/>
            <a:ext cx="6324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/>
              <a:t>RFP 26-008: </a:t>
            </a:r>
            <a:br>
              <a:rPr lang="en-US" sz="2600" b="1" dirty="0"/>
            </a:br>
            <a:r>
              <a:rPr lang="en-US" sz="2600" b="1" dirty="0"/>
              <a:t>ENGINEERING AND DESIGN SERVICES FOR THE Bradley Road – Hancock to Grinnell IMPROVEMENTS PROJECT</a:t>
            </a:r>
            <a:br>
              <a:rPr lang="en-US" sz="2600" b="1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7620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Pre-Proposal Meeting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January 7, 2026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2:00 PM</a:t>
            </a:r>
          </a:p>
        </p:txBody>
      </p:sp>
    </p:spTree>
    <p:extLst>
      <p:ext uri="{BB962C8B-B14F-4D97-AF65-F5344CB8AC3E}">
        <p14:creationId xmlns:p14="http://schemas.microsoft.com/office/powerpoint/2010/main" val="75025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E4C24-A011-CC97-80FC-F657D2C4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39A0-7AFB-C7A4-8D9B-5102CE42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DETAILS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D0FABEF-92B6-473D-9AFE-AA421CDDA3E8}"/>
              </a:ext>
            </a:extLst>
          </p:cNvPr>
          <p:cNvSpPr txBox="1">
            <a:spLocks/>
          </p:cNvSpPr>
          <p:nvPr/>
        </p:nvSpPr>
        <p:spPr>
          <a:xfrm>
            <a:off x="144780" y="1676400"/>
            <a:ext cx="4046220" cy="483413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Roadway Drainage:</a:t>
            </a:r>
          </a:p>
          <a:p>
            <a:pPr lvl="1"/>
            <a:r>
              <a:rPr lang="en-US" dirty="0"/>
              <a:t>Primarily Roadside Ditch</a:t>
            </a:r>
          </a:p>
          <a:p>
            <a:pPr lvl="1"/>
            <a:r>
              <a:rPr lang="en-US" dirty="0"/>
              <a:t>6 Median inlets</a:t>
            </a:r>
          </a:p>
          <a:p>
            <a:pPr lvl="1"/>
            <a:r>
              <a:rPr lang="en-US" dirty="0"/>
              <a:t>Primarily outfalls to Fountain Mutual Irrigation Canal No. 4</a:t>
            </a:r>
          </a:p>
          <a:p>
            <a:pPr lvl="1"/>
            <a:r>
              <a:rPr lang="en-US" dirty="0"/>
              <a:t>Irrigation Canal box culverts present at Marabou and Wageman</a:t>
            </a:r>
          </a:p>
          <a:p>
            <a:r>
              <a:rPr lang="en-US" dirty="0"/>
              <a:t>FEMA Floodplain</a:t>
            </a:r>
          </a:p>
          <a:p>
            <a:pPr lvl="1"/>
            <a:r>
              <a:rPr lang="en-US" dirty="0"/>
              <a:t>AE bounds N extents of 2-lane segment, roadway generally contained within 1% Annual Chance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128FFCD5-0D5F-18C4-6429-FD6765B0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46436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 II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2400" y="1600200"/>
            <a:ext cx="87630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Roadway</a:t>
            </a:r>
          </a:p>
          <a:p>
            <a:pPr lvl="1"/>
            <a:r>
              <a:rPr lang="en-US" sz="2000" dirty="0"/>
              <a:t>Mixture of existing conditions throughout corridor:</a:t>
            </a:r>
          </a:p>
          <a:p>
            <a:pPr lvl="2"/>
            <a:r>
              <a:rPr lang="en-US" dirty="0"/>
              <a:t>Cantrell to Alturas: C&amp;G w/ reduced shoulder, striped median</a:t>
            </a:r>
          </a:p>
          <a:p>
            <a:pPr lvl="2"/>
            <a:r>
              <a:rPr lang="en-US" dirty="0"/>
              <a:t>Alturas through Wageman: Expanded shoulder, C&amp;G median – variable width</a:t>
            </a:r>
          </a:p>
          <a:p>
            <a:pPr lvl="2"/>
            <a:r>
              <a:rPr lang="en-US" dirty="0"/>
              <a:t>Grinnell Connection: Reduced shoulder, no median</a:t>
            </a:r>
          </a:p>
          <a:p>
            <a:pPr lvl="1"/>
            <a:r>
              <a:rPr lang="en-US" dirty="0"/>
              <a:t>Posted speed of 40 MPH, intermittent guardrail south of Marabou (abutment with Irrigation Canal)</a:t>
            </a:r>
          </a:p>
          <a:p>
            <a:pPr lvl="1"/>
            <a:r>
              <a:rPr lang="en-US" dirty="0"/>
              <a:t>Pedestrian features limited to intersections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1A42D93B-EC1C-321B-74C4-2089E076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382041"/>
            <a:ext cx="5029200" cy="24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r>
              <a:rPr lang="en-US" sz="2400" dirty="0"/>
              <a:t>Permission to Enter Property (PTE) will be required prior to investigative work &amp; survey on all private property</a:t>
            </a:r>
            <a:endParaRPr lang="en-US" dirty="0"/>
          </a:p>
          <a:p>
            <a:r>
              <a:rPr lang="en-US" sz="2400" dirty="0"/>
              <a:t>Access to all residential and commercial properties to be maintained, some additional coordination required:</a:t>
            </a:r>
          </a:p>
          <a:p>
            <a:pPr lvl="1"/>
            <a:r>
              <a:rPr lang="en-US" sz="2200" dirty="0"/>
              <a:t>Security Fire Department Station 3</a:t>
            </a:r>
          </a:p>
          <a:p>
            <a:pPr lvl="1"/>
            <a:r>
              <a:rPr lang="en-US" sz="2200" dirty="0"/>
              <a:t>Widefield School District No. 3 </a:t>
            </a:r>
          </a:p>
          <a:p>
            <a:r>
              <a:rPr lang="en-US" sz="2400" dirty="0"/>
              <a:t>Appraisals not anticipated, consultant shall perform negotiations with all affected property owners.</a:t>
            </a:r>
          </a:p>
          <a:p>
            <a:r>
              <a:rPr lang="en-US" sz="2400" dirty="0"/>
              <a:t>14 Legal Descriptions &amp; 6 Legal Exhibits anticipated 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ACQUISITION/ACCESS</a:t>
            </a:r>
          </a:p>
        </p:txBody>
      </p:sp>
    </p:spTree>
    <p:extLst>
      <p:ext uri="{BB962C8B-B14F-4D97-AF65-F5344CB8AC3E}">
        <p14:creationId xmlns:p14="http://schemas.microsoft.com/office/powerpoint/2010/main" val="310737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r>
              <a:rPr lang="en-US" sz="2600" dirty="0"/>
              <a:t>Expected Conflicts:</a:t>
            </a:r>
          </a:p>
          <a:p>
            <a:pPr lvl="1"/>
            <a:r>
              <a:rPr lang="en-US" sz="2400" dirty="0"/>
              <a:t>Fountain Mutual Irrigation Company (Canal No. 4)</a:t>
            </a:r>
          </a:p>
          <a:p>
            <a:pPr lvl="1"/>
            <a:r>
              <a:rPr lang="en-US" sz="2400" dirty="0"/>
              <a:t>El Paso County (Windmill Gulch EDB)</a:t>
            </a:r>
          </a:p>
          <a:p>
            <a:r>
              <a:rPr lang="en-US" sz="2600" dirty="0"/>
              <a:t>Contactor to coordinate will all other utility companies as necessary</a:t>
            </a:r>
          </a:p>
          <a:p>
            <a:pPr lvl="1"/>
            <a:r>
              <a:rPr lang="en-US" dirty="0"/>
              <a:t>Potholing will be required, assumption of 40 potholes</a:t>
            </a:r>
          </a:p>
          <a:p>
            <a:pPr lvl="1"/>
            <a:r>
              <a:rPr lang="en-US" dirty="0"/>
              <a:t>811 coordination required</a:t>
            </a:r>
          </a:p>
          <a:p>
            <a:pPr lvl="1"/>
            <a:r>
              <a:rPr lang="en-US" dirty="0"/>
              <a:t>SUE Quality Level A expected for Final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359244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shall be primarily focused on safety improvements and reconstruction of roadway to meet County criteria</a:t>
            </a:r>
          </a:p>
          <a:p>
            <a:pPr lvl="1"/>
            <a:r>
              <a:rPr lang="en-US" dirty="0"/>
              <a:t>Intersection Improvements </a:t>
            </a:r>
          </a:p>
          <a:p>
            <a:pPr lvl="1"/>
            <a:r>
              <a:rPr lang="en-US" dirty="0"/>
              <a:t>Corridor Lighting</a:t>
            </a:r>
          </a:p>
          <a:p>
            <a:pPr lvl="1"/>
            <a:r>
              <a:rPr lang="en-US" dirty="0"/>
              <a:t>Road Widening/Continuity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Phasing and Traffic Control plans will be included in final design, but shall be informational in nature.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Due to nature of FIE funding, Consultant shall pursue a shovel-ready design with potential for design services during construction.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5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8" y="2562225"/>
            <a:ext cx="3209925" cy="3152775"/>
          </a:xfrm>
          <a:prstGeom prst="ellipse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500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757930"/>
          </a:xfrm>
        </p:spPr>
        <p:txBody>
          <a:bodyPr>
            <a:noAutofit/>
          </a:bodyPr>
          <a:lstStyle/>
          <a:p>
            <a:r>
              <a:rPr lang="en-US" sz="2600" b="1" dirty="0"/>
              <a:t>Procurement:</a:t>
            </a:r>
          </a:p>
          <a:p>
            <a:pPr lvl="1"/>
            <a:r>
              <a:rPr lang="en-US" sz="2400" dirty="0"/>
              <a:t>Matthew Marter, Senior Procurement Specialist</a:t>
            </a:r>
          </a:p>
          <a:p>
            <a:pPr lvl="3"/>
            <a:r>
              <a:rPr lang="en-US" sz="2000" b="1" u="sng" dirty="0">
                <a:solidFill>
                  <a:srgbClr val="000000"/>
                </a:solidFill>
                <a:hlinkClick r:id="rId3"/>
              </a:rPr>
              <a:t>MatthewMarter@elpasoco.com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lvl="3"/>
            <a:r>
              <a:rPr lang="en-US" sz="2200" dirty="0"/>
              <a:t>719-520-6663</a:t>
            </a:r>
          </a:p>
          <a:p>
            <a:pPr marL="914400" lvl="3" indent="0">
              <a:buNone/>
            </a:pPr>
            <a:endParaRPr lang="en-US" sz="800" dirty="0"/>
          </a:p>
          <a:p>
            <a:r>
              <a:rPr lang="en-US" sz="2600" b="1" dirty="0"/>
              <a:t>Engineering:			</a:t>
            </a:r>
          </a:p>
          <a:p>
            <a:pPr lvl="1"/>
            <a:r>
              <a:rPr lang="en-US" sz="2400" dirty="0"/>
              <a:t>John Andrews		</a:t>
            </a:r>
          </a:p>
          <a:p>
            <a:pPr lvl="1"/>
            <a:r>
              <a:rPr lang="en-US" sz="2400" dirty="0"/>
              <a:t>Brett Hartzell, P.E.</a:t>
            </a:r>
          </a:p>
          <a:p>
            <a:pPr marL="914400" lvl="3" indent="0">
              <a:buNone/>
            </a:pPr>
            <a:r>
              <a:rPr lang="en-US" sz="800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33511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r>
              <a:rPr lang="en-US" sz="2200" dirty="0"/>
              <a:t>State/CDOT – Fuel Impacts Enterprise</a:t>
            </a:r>
          </a:p>
          <a:p>
            <a:r>
              <a:rPr lang="en-US" sz="2200" dirty="0"/>
              <a:t>El Paso County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sz="2200" dirty="0"/>
              <a:t>El Paso County Oversight</a:t>
            </a:r>
          </a:p>
          <a:p>
            <a:r>
              <a:rPr lang="en-US" sz="2200" dirty="0"/>
              <a:t>State/CDOT Reporting</a:t>
            </a:r>
          </a:p>
          <a:p>
            <a:r>
              <a:rPr lang="en-US" sz="2200" dirty="0"/>
              <a:t>No Davis-Bacon Requirements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48531D-F94F-D3C6-43CD-FC19A63B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190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555C6E-1DDA-EDD3-7B40-7B2487F8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7060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0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4C7A1B-B178-46DA-C323-87AEF5F9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3CA1341-322D-4C4B-CAF1-EBB98393F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92596"/>
              </p:ext>
            </p:extLst>
          </p:nvPr>
        </p:nvGraphicFramePr>
        <p:xfrm>
          <a:off x="228600" y="1719263"/>
          <a:ext cx="8686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3549336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595802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3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Pre-Proposal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2:00 PM, Wednesday, January 7,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8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RFP Questions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 AM, Monday, January 12,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5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Proposal 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11:00 AM, Wednesday, January 28,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29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Proposal Review / Consultant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through February 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Issue Notice of Intent to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1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Anticipated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0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88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/>
              <a:t>Project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DDE48-C4B0-8ABB-6339-9E96A45DF9B8}"/>
              </a:ext>
            </a:extLst>
          </p:cNvPr>
          <p:cNvSpPr txBox="1"/>
          <p:nvPr/>
        </p:nvSpPr>
        <p:spPr>
          <a:xfrm>
            <a:off x="160512" y="1752600"/>
            <a:ext cx="418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Bradley Road </a:t>
            </a:r>
          </a:p>
          <a:p>
            <a:r>
              <a:rPr lang="en-US" sz="1400" dirty="0"/>
              <a:t>- 1.4 mile segment between Hancock Expressway / Main Street and Grinnell Boulevard</a:t>
            </a:r>
          </a:p>
          <a:p>
            <a:endParaRPr lang="en-US" sz="1400" dirty="0"/>
          </a:p>
          <a:p>
            <a:r>
              <a:rPr lang="en-US" sz="1400" dirty="0"/>
              <a:t>- Urban Principal Arterial </a:t>
            </a:r>
          </a:p>
          <a:p>
            <a:endParaRPr lang="en-US" sz="1400" dirty="0"/>
          </a:p>
          <a:p>
            <a:r>
              <a:rPr lang="en-US" sz="1400" dirty="0"/>
              <a:t>- 6 Intersections within segment</a:t>
            </a:r>
          </a:p>
          <a:p>
            <a:r>
              <a:rPr lang="en-US" sz="1400" dirty="0"/>
              <a:t>     - Cantrell Drive, Bradley Lane, Bradley Circle,   </a:t>
            </a:r>
          </a:p>
          <a:p>
            <a:r>
              <a:rPr lang="en-US" sz="1400" dirty="0"/>
              <a:t>       Alturas Drive, Marabou Way, Wageman Drive</a:t>
            </a:r>
          </a:p>
          <a:p>
            <a:endParaRPr lang="en-US" sz="1400" dirty="0"/>
          </a:p>
          <a:p>
            <a:r>
              <a:rPr lang="en-US" sz="1400" dirty="0"/>
              <a:t>- El Paso County Right-of-Way</a:t>
            </a: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DDAD3D45-AA5C-C61F-D025-BC8FB5D4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19072"/>
            <a:ext cx="4429786" cy="49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752600"/>
            <a:ext cx="8609860" cy="4834130"/>
          </a:xfrm>
        </p:spPr>
        <p:txBody>
          <a:bodyPr>
            <a:normAutofit/>
          </a:bodyPr>
          <a:lstStyle/>
          <a:p>
            <a:r>
              <a:rPr lang="en-US" sz="2600" b="1" dirty="0"/>
              <a:t>Bradley Road Background:</a:t>
            </a:r>
          </a:p>
          <a:p>
            <a:pPr lvl="1"/>
            <a:r>
              <a:rPr lang="en-US" sz="2200" dirty="0"/>
              <a:t>1.4 mile stretch of Urban Principal Arterial</a:t>
            </a:r>
          </a:p>
          <a:p>
            <a:pPr lvl="2"/>
            <a:r>
              <a:rPr lang="en-US" sz="2000" dirty="0"/>
              <a:t>Primarily 4 lanes, reduces to 2 for southernmost 1000’ </a:t>
            </a:r>
          </a:p>
          <a:p>
            <a:pPr lvl="2"/>
            <a:r>
              <a:rPr lang="en-US" sz="2000" dirty="0"/>
              <a:t>120’ ROW standard, reduces to 50’ for southernmost section</a:t>
            </a:r>
          </a:p>
          <a:p>
            <a:pPr lvl="1"/>
            <a:r>
              <a:rPr lang="en-US" sz="2200" dirty="0"/>
              <a:t>6 Total Intersections, all stop controlled</a:t>
            </a:r>
          </a:p>
          <a:p>
            <a:pPr lvl="2"/>
            <a:r>
              <a:rPr lang="en-US" sz="2000" dirty="0"/>
              <a:t>2 3-Way Intersections: Bradley Circle &amp; Bradley Lane</a:t>
            </a:r>
          </a:p>
          <a:p>
            <a:pPr lvl="2"/>
            <a:r>
              <a:rPr lang="en-US" sz="2000" dirty="0"/>
              <a:t>4 4-Way Intersections, Wageman &amp; Cantrell lack RT lanes</a:t>
            </a:r>
          </a:p>
          <a:p>
            <a:pPr lvl="1"/>
            <a:r>
              <a:rPr lang="en-US" sz="2200" dirty="0"/>
              <a:t>Pedestrian/Multimodal infrastructure lacks crossing capabilities throughout the corridor </a:t>
            </a:r>
          </a:p>
          <a:p>
            <a:pPr lvl="1"/>
            <a:r>
              <a:rPr lang="en-US" sz="2200" dirty="0"/>
              <a:t>Ancillary route for fuel and truck traffic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</p:spTree>
    <p:extLst>
      <p:ext uri="{BB962C8B-B14F-4D97-AF65-F5344CB8AC3E}">
        <p14:creationId xmlns:p14="http://schemas.microsoft.com/office/powerpoint/2010/main" val="104510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C0EE-D328-67EB-A9BC-0F906D5AB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Drainage Study and Analysis – Hydrology, MS4 Criteria, Permitting</a:t>
            </a:r>
          </a:p>
          <a:p>
            <a:pPr lvl="2"/>
            <a:r>
              <a:rPr lang="en-US" dirty="0"/>
              <a:t>FEMA No Rise (2 Lane Segment Floodplain)</a:t>
            </a:r>
          </a:p>
          <a:p>
            <a:pPr lvl="1"/>
            <a:r>
              <a:rPr lang="en-US" dirty="0"/>
              <a:t>Geotechnical Study and Analysis – Field exploration and Subsurface Investigation (20 Borings anticipated)</a:t>
            </a:r>
          </a:p>
          <a:p>
            <a:pPr lvl="1"/>
            <a:r>
              <a:rPr lang="en-US" dirty="0"/>
              <a:t>Design Survey – Topographic, Survey Control, Utility locates</a:t>
            </a:r>
          </a:p>
          <a:p>
            <a:pPr lvl="1"/>
            <a:r>
              <a:rPr lang="en-US" dirty="0"/>
              <a:t>Traffic and Safety Analysis – Traffic/Turning Movement Counts, Intersection Control Evaluation (ICE), Conceptual Lighting</a:t>
            </a:r>
          </a:p>
          <a:p>
            <a:pPr lvl="1"/>
            <a:r>
              <a:rPr lang="en-US" dirty="0"/>
              <a:t>Property Acquisition – Permission to Enter (PTE), Property Impacts, Acquisitions</a:t>
            </a:r>
          </a:p>
          <a:p>
            <a:pPr lvl="1"/>
            <a:r>
              <a:rPr lang="en-US" dirty="0"/>
              <a:t>Preliminary and Final Engineering Design</a:t>
            </a:r>
          </a:p>
          <a:p>
            <a:pPr lvl="2"/>
            <a:r>
              <a:rPr lang="en-US" dirty="0"/>
              <a:t>30% Combined with Alternative Analysis (as applicable) </a:t>
            </a:r>
          </a:p>
          <a:p>
            <a:pPr lvl="2"/>
            <a:r>
              <a:rPr lang="en-US" dirty="0"/>
              <a:t>60% (FIR) Schedule, Phasing, Erosion Control (ESQCP), Estimates</a:t>
            </a:r>
          </a:p>
          <a:p>
            <a:pPr lvl="2"/>
            <a:r>
              <a:rPr lang="en-US" dirty="0"/>
              <a:t>Final Design (FOR to BID)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51E072-DC0D-0262-668C-F7DB3E5F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</p:spTree>
    <p:extLst>
      <p:ext uri="{BB962C8B-B14F-4D97-AF65-F5344CB8AC3E}">
        <p14:creationId xmlns:p14="http://schemas.microsoft.com/office/powerpoint/2010/main" val="333129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896C71-34EE-AF26-EE7F-722BD1E8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Design: March 2026 – December 31, 2027</a:t>
            </a:r>
          </a:p>
          <a:p>
            <a:pPr lvl="1"/>
            <a:r>
              <a:rPr lang="en-US" dirty="0"/>
              <a:t>2026:</a:t>
            </a:r>
          </a:p>
          <a:p>
            <a:pPr lvl="2"/>
            <a:r>
              <a:rPr lang="en-US" dirty="0"/>
              <a:t>Survey, Investigations, Studies</a:t>
            </a:r>
          </a:p>
          <a:p>
            <a:pPr lvl="2"/>
            <a:r>
              <a:rPr lang="en-US" dirty="0"/>
              <a:t>Alternative Analysis</a:t>
            </a:r>
          </a:p>
          <a:p>
            <a:pPr lvl="2"/>
            <a:r>
              <a:rPr lang="en-US" dirty="0"/>
              <a:t>Preliminary Design</a:t>
            </a:r>
          </a:p>
          <a:p>
            <a:pPr lvl="2"/>
            <a:r>
              <a:rPr lang="en-US" dirty="0"/>
              <a:t>60% Design</a:t>
            </a:r>
          </a:p>
          <a:p>
            <a:pPr lvl="1"/>
            <a:r>
              <a:rPr lang="en-US" dirty="0"/>
              <a:t>2027:</a:t>
            </a:r>
          </a:p>
          <a:p>
            <a:pPr lvl="2"/>
            <a:r>
              <a:rPr lang="en-US" dirty="0"/>
              <a:t>Property Acquisition</a:t>
            </a:r>
          </a:p>
          <a:p>
            <a:pPr lvl="2"/>
            <a:r>
              <a:rPr lang="en-US" dirty="0"/>
              <a:t>Final Design, Permitting</a:t>
            </a:r>
          </a:p>
          <a:p>
            <a:pPr lvl="2"/>
            <a:r>
              <a:rPr lang="en-US" dirty="0"/>
              <a:t>Bid Set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6FF94-958D-F199-F201-38350053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21064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DETAILS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44780" y="1676400"/>
            <a:ext cx="3543300" cy="483413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Crash Data:</a:t>
            </a:r>
          </a:p>
          <a:p>
            <a:pPr lvl="1"/>
            <a:r>
              <a:rPr lang="en-US" dirty="0"/>
              <a:t>50+ Incidents along corridor since 2018</a:t>
            </a:r>
          </a:p>
          <a:p>
            <a:pPr lvl="1"/>
            <a:r>
              <a:rPr lang="en-US" dirty="0"/>
              <a:t>0 fatalities</a:t>
            </a:r>
          </a:p>
          <a:p>
            <a:pPr lvl="1"/>
            <a:r>
              <a:rPr lang="en-US" dirty="0"/>
              <a:t>PPACG Crash Data available</a:t>
            </a:r>
          </a:p>
          <a:p>
            <a:r>
              <a:rPr lang="en-US" dirty="0"/>
              <a:t>Intersections primary collision points</a:t>
            </a:r>
          </a:p>
          <a:p>
            <a:pPr lvl="1"/>
            <a:r>
              <a:rPr lang="en-US" dirty="0"/>
              <a:t>Marabou and Wageman have highest occurrences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56BDDA73-B3DD-1AE7-3068-2534DE9E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76400"/>
            <a:ext cx="527556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7338</TotalTime>
  <Words>792</Words>
  <Application>Microsoft Office PowerPoint</Application>
  <PresentationFormat>On-screen Show (4:3)</PresentationFormat>
  <Paragraphs>139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Franklin Gothic Medium</vt:lpstr>
      <vt:lpstr>Wingdings</vt:lpstr>
      <vt:lpstr>Wingdings 2</vt:lpstr>
      <vt:lpstr>Grid</vt:lpstr>
      <vt:lpstr>RFP 26-008:  ENGINEERING AND DESIGN SERVICES FOR THE Bradley Road – Hancock to Grinnell IMPROVEMENTS PROJECT </vt:lpstr>
      <vt:lpstr>Project Team</vt:lpstr>
      <vt:lpstr>Funding Source</vt:lpstr>
      <vt:lpstr>Timeline</vt:lpstr>
      <vt:lpstr>Project Location</vt:lpstr>
      <vt:lpstr>Project details</vt:lpstr>
      <vt:lpstr>PROJECT SCOPE</vt:lpstr>
      <vt:lpstr>Project Timeline</vt:lpstr>
      <vt:lpstr>Traffic DETAILS</vt:lpstr>
      <vt:lpstr>Drainage DETAILS</vt:lpstr>
      <vt:lpstr>Project details II </vt:lpstr>
      <vt:lpstr>Property ACQUISITION/ACCESS</vt:lpstr>
      <vt:lpstr>Utilities</vt:lpstr>
      <vt:lpstr>General Notes</vt:lpstr>
      <vt:lpstr>questions</vt:lpstr>
    </vt:vector>
  </TitlesOfParts>
  <Company>EPC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 SUBDIVISION PROJECT &amp; LAKE WOODMOOR DRIVE REALIGNMENT  Pre-proposal Meeting May 21, 2015 1:00 PM</dc:title>
  <dc:creator>Kyle Burtis</dc:creator>
  <cp:lastModifiedBy>Matthew Marter</cp:lastModifiedBy>
  <cp:revision>138</cp:revision>
  <cp:lastPrinted>2019-10-16T22:55:07Z</cp:lastPrinted>
  <dcterms:created xsi:type="dcterms:W3CDTF">2015-05-21T13:08:11Z</dcterms:created>
  <dcterms:modified xsi:type="dcterms:W3CDTF">2026-01-12T19:24:38Z</dcterms:modified>
</cp:coreProperties>
</file>